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1828800"/>
            <a:ext cx="9144000" cy="2743200"/>
          </a:xfrm>
          <a:prstGeom prst="rect">
            <a:avLst/>
          </a:prstGeom>
          <a:solidFill>
            <a:srgbClr val="0066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011680"/>
            <a:ext cx="82296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400" b="1">
                <a:solidFill>
                  <a:srgbClr val="FFFFFF"/>
                </a:solidFill>
              </a:defRPr>
            </a:pPr>
            <a:r>
              <a:t>IT运维季度工作报告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20040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400">
                <a:solidFill>
                  <a:srgbClr val="FFFFFF"/>
                </a:solidFill>
              </a:defRPr>
            </a:pPr>
            <a:r>
              <a:t>2026年Q1（1月-3月）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0066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2860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架构升级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7772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2000">
                <a:solidFill>
                  <a:srgbClr val="333333"/>
                </a:solidFill>
              </a:defRPr>
            </a:pPr>
            <a:r>
              <a:t>• 单进程 → Gunicorn多Worker模式</a:t>
            </a:r>
          </a:p>
          <a:p>
            <a:pPr>
              <a:spcAft>
                <a:spcPts val="1200"/>
              </a:spcAft>
              <a:defRPr sz="2000">
                <a:solidFill>
                  <a:srgbClr val="333333"/>
                </a:solidFill>
              </a:defRPr>
            </a:pPr>
            <a:r>
              <a:t>•        （解决GIL限制，提升并发能力）</a:t>
            </a:r>
          </a:p>
          <a:p>
            <a:pPr>
              <a:spcAft>
                <a:spcPts val="1200"/>
              </a:spcAft>
              <a:defRPr sz="2000">
                <a:solidFill>
                  <a:srgbClr val="333333"/>
                </a:solidFill>
              </a:defRPr>
            </a:pPr>
            <a:r>
              <a:t>• 手动服务管理 → systemd自动启停</a:t>
            </a:r>
          </a:p>
          <a:p>
            <a:pPr>
              <a:spcAft>
                <a:spcPts val="1200"/>
              </a:spcAft>
              <a:defRPr sz="2000">
                <a:solidFill>
                  <a:srgbClr val="333333"/>
                </a:solidFill>
              </a:defRPr>
            </a:pPr>
            <a:r>
              <a:t>• 无HTTPS → Let's Encrypt SSL证书</a:t>
            </a:r>
          </a:p>
          <a:p>
            <a:pPr>
              <a:spcAft>
                <a:spcPts val="1200"/>
              </a:spcAft>
              <a:defRPr sz="2000">
                <a:solidFill>
                  <a:srgbClr val="333333"/>
                </a:solidFill>
              </a:defRPr>
            </a:pPr>
            <a:r>
              <a:t>• 无防火墙 → UFW安全加固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0066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2860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网络架构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7772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2000">
                <a:solidFill>
                  <a:srgbClr val="333333"/>
                </a:solidFill>
              </a:defRPr>
            </a:pPr>
            <a:r>
              <a:t>• 公网IP：111.229.66.183</a:t>
            </a:r>
          </a:p>
          <a:p>
            <a:pPr>
              <a:spcAft>
                <a:spcPts val="1200"/>
              </a:spcAft>
              <a:defRPr sz="2000">
                <a:solidFill>
                  <a:srgbClr val="333333"/>
                </a:solidFill>
              </a:defRPr>
            </a:pPr>
            <a:r>
              <a:t>• HTTPS：443端口（SSL终结）</a:t>
            </a:r>
          </a:p>
          <a:p>
            <a:pPr>
              <a:spcAft>
                <a:spcPts val="1200"/>
              </a:spcAft>
              <a:defRPr sz="2000">
                <a:solidFill>
                  <a:srgbClr val="333333"/>
                </a:solidFill>
              </a:defRPr>
            </a:pPr>
            <a:r>
              <a:t>• 后端转发：5000/5001/5002</a:t>
            </a:r>
          </a:p>
          <a:p>
            <a:pPr>
              <a:spcAft>
                <a:spcPts val="1200"/>
              </a:spcAft>
              <a:defRPr sz="2000">
                <a:solidFill>
                  <a:srgbClr val="333333"/>
                </a:solidFill>
              </a:defRPr>
            </a:pPr>
            <a:r>
              <a:t>• HTTP自动跳转HTTPS</a:t>
            </a:r>
          </a:p>
          <a:p>
            <a:pPr>
              <a:spcAft>
                <a:spcPts val="1200"/>
              </a:spcAft>
              <a:defRPr sz="2000">
                <a:solidFill>
                  <a:srgbClr val="333333"/>
                </a:solidFill>
              </a:defRPr>
            </a:pPr>
            <a:r>
              <a:t>• 异常IP访问：444断连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0066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560320"/>
            <a:ext cx="77724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000" b="1">
                <a:solidFill>
                  <a:srgbClr val="0066CC"/>
                </a:solidFill>
              </a:defRPr>
            </a:pPr>
            <a:r>
              <a:t>四、安全加固措施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0066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2860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SSH安全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7772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2000">
                <a:solidFill>
                  <a:srgbClr val="333333"/>
                </a:solidFill>
              </a:defRPr>
            </a:pPr>
            <a:r>
              <a:t>• 端口修改：22 → 26822</a:t>
            </a:r>
          </a:p>
          <a:p>
            <a:pPr>
              <a:spcAft>
                <a:spcPts val="1200"/>
              </a:spcAft>
              <a:defRPr sz="2000">
                <a:solidFill>
                  <a:srgbClr val="333333"/>
                </a:solidFill>
              </a:defRPr>
            </a:pPr>
            <a:r>
              <a:t>• 原因：默认22端口被全网扫描/暴力破解</a:t>
            </a:r>
          </a:p>
          <a:p>
            <a:pPr>
              <a:spcAft>
                <a:spcPts val="1200"/>
              </a:spcAft>
              <a:defRPr sz="2000">
                <a:solidFill>
                  <a:srgbClr val="333333"/>
                </a:solidFill>
              </a:defRPr>
            </a:pPr>
            <a:r>
              <a:t>• 备用端口：22保留</a:t>
            </a:r>
          </a:p>
          <a:p>
            <a:pPr>
              <a:spcAft>
                <a:spcPts val="1200"/>
              </a:spcAft>
              <a:defRPr sz="2000">
                <a:solidFill>
                  <a:srgbClr val="333333"/>
                </a:solidFill>
              </a:defRPr>
            </a:pPr>
            <a:r>
              <a:t>• 防火墙：/usr/sbin/ufw allow 26822/tcp</a:t>
            </a:r>
          </a:p>
          <a:p>
            <a:pPr>
              <a:spcAft>
                <a:spcPts val="1200"/>
              </a:spcAft>
              <a:defRPr sz="2000">
                <a:solidFill>
                  <a:srgbClr val="333333"/>
                </a:solidFill>
              </a:defRPr>
            </a:pPr>
            <a:r>
              <a:t>• 经验：先测试新端口，确认能用再删旧端口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0066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2860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Web安全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7772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2000">
                <a:solidFill>
                  <a:srgbClr val="333333"/>
                </a:solidFill>
              </a:defRPr>
            </a:pPr>
            <a:r>
              <a:t>• SSL证书：Let's Encrypt自动续期</a:t>
            </a:r>
          </a:p>
          <a:p>
            <a:pPr>
              <a:spcAft>
                <a:spcPts val="1200"/>
              </a:spcAft>
              <a:defRPr sz="2000">
                <a:solidFill>
                  <a:srgbClr val="333333"/>
                </a:solidFill>
              </a:defRPr>
            </a:pPr>
            <a:r>
              <a:t>• HTTPS强制：HTTP 301跳转</a:t>
            </a:r>
          </a:p>
          <a:p>
            <a:pPr>
              <a:spcAft>
                <a:spcPts val="1200"/>
              </a:spcAft>
              <a:defRPr sz="2000">
                <a:solidFill>
                  <a:srgbClr val="333333"/>
                </a:solidFill>
              </a:defRPr>
            </a:pPr>
            <a:r>
              <a:t>• 防火墙策略：只开放80/443/26822</a:t>
            </a:r>
          </a:p>
          <a:p>
            <a:pPr>
              <a:spcAft>
                <a:spcPts val="1200"/>
              </a:spcAft>
              <a:defRPr sz="2000">
                <a:solidFill>
                  <a:srgbClr val="333333"/>
                </a:solidFill>
              </a:defRPr>
            </a:pPr>
            <a:r>
              <a:t>• 异常访问屏蔽：iptables规则生效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0066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560320"/>
            <a:ext cx="77724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000" b="1">
                <a:solidFill>
                  <a:srgbClr val="0066CC"/>
                </a:solidFill>
              </a:defRPr>
            </a:pPr>
            <a:r>
              <a:t>五、自动化运维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0066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2860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定时任务自动化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7772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2000">
                <a:solidFill>
                  <a:srgbClr val="333333"/>
                </a:solidFill>
              </a:defRPr>
            </a:pPr>
            <a:r>
              <a:t>• AI日报发布（每天09:00）：</a:t>
            </a:r>
          </a:p>
          <a:p>
            <a:pPr>
              <a:spcAft>
                <a:spcPts val="1200"/>
              </a:spcAft>
              <a:defRPr sz="2000">
                <a:solidFill>
                  <a:srgbClr val="333333"/>
                </a:solidFill>
              </a:defRPr>
            </a:pPr>
            <a:r>
              <a:t>•   → 自动采集AI资讯20条发布到论坛</a:t>
            </a:r>
          </a:p>
          <a:p>
            <a:pPr>
              <a:spcAft>
                <a:spcPts val="1200"/>
              </a:spcAft>
              <a:defRPr sz="2000">
                <a:solidFill>
                  <a:srgbClr val="333333"/>
                </a:solidFill>
              </a:defRPr>
            </a:pPr>
            <a:r>
              <a:t>• 今日规划生成（每天09:10）：</a:t>
            </a:r>
          </a:p>
          <a:p>
            <a:pPr>
              <a:spcAft>
                <a:spcPts val="1200"/>
              </a:spcAft>
              <a:defRPr sz="2000">
                <a:solidFill>
                  <a:srgbClr val="333333"/>
                </a:solidFill>
              </a:defRPr>
            </a:pPr>
            <a:r>
              <a:t>•   → AI自动生成每日计划</a:t>
            </a:r>
          </a:p>
          <a:p>
            <a:pPr>
              <a:spcAft>
                <a:spcPts val="1200"/>
              </a:spcAft>
              <a:defRPr sz="2000">
                <a:solidFill>
                  <a:srgbClr val="333333"/>
                </a:solidFill>
              </a:defRPr>
            </a:pPr>
            <a:r>
              <a:t>• 成长日记发布（每天18:00）：</a:t>
            </a:r>
          </a:p>
          <a:p>
            <a:pPr>
              <a:spcAft>
                <a:spcPts val="1200"/>
              </a:spcAft>
              <a:defRPr sz="2000">
                <a:solidFill>
                  <a:srgbClr val="333333"/>
                </a:solidFill>
              </a:defRPr>
            </a:pPr>
            <a:r>
              <a:t>•   → 自动发布当日总结</a:t>
            </a:r>
          </a:p>
          <a:p>
            <a:pPr>
              <a:spcAft>
                <a:spcPts val="1200"/>
              </a:spcAft>
              <a:defRPr sz="2000">
                <a:solidFill>
                  <a:srgbClr val="333333"/>
                </a:solidFill>
              </a:defRPr>
            </a:pPr>
            <a:r>
              <a:t>• 飞书日报填写（每天18:10）：</a:t>
            </a:r>
          </a:p>
          <a:p>
            <a:pPr>
              <a:spcAft>
                <a:spcPts val="1200"/>
              </a:spcAft>
              <a:defRPr sz="2000">
                <a:solidFill>
                  <a:srgbClr val="333333"/>
                </a:solidFill>
              </a:defRPr>
            </a:pPr>
            <a:r>
              <a:t>•   → 自动同步到飞书多维表格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0066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2860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网站巡检自动化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7772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2000">
                <a:solidFill>
                  <a:srgbClr val="333333"/>
                </a:solidFill>
              </a:defRPr>
            </a:pPr>
            <a:r>
              <a:t>• 服务状态检测：systemctl is-active</a:t>
            </a:r>
          </a:p>
          <a:p>
            <a:pPr>
              <a:spcAft>
                <a:spcPts val="1200"/>
              </a:spcAft>
              <a:defRPr sz="2000">
                <a:solidFill>
                  <a:srgbClr val="333333"/>
                </a:solidFill>
              </a:defRPr>
            </a:pPr>
            <a:r>
              <a:t>• 进程监控：ps aux | grep gunicorn</a:t>
            </a:r>
          </a:p>
          <a:p>
            <a:pPr>
              <a:spcAft>
                <a:spcPts val="1200"/>
              </a:spcAft>
              <a:defRPr sz="2000">
                <a:solidFill>
                  <a:srgbClr val="333333"/>
                </a:solidFill>
              </a:defRPr>
            </a:pPr>
            <a:r>
              <a:t>• 端口监听：ss -tlnp</a:t>
            </a:r>
          </a:p>
          <a:p>
            <a:pPr>
              <a:spcAft>
                <a:spcPts val="1200"/>
              </a:spcAft>
              <a:defRPr sz="2000">
                <a:solidFill>
                  <a:srgbClr val="333333"/>
                </a:solidFill>
              </a:defRPr>
            </a:pPr>
            <a:r>
              <a:t>• 数据统计：用户数、帖子数实时查询</a:t>
            </a:r>
          </a:p>
          <a:p>
            <a:pPr>
              <a:spcAft>
                <a:spcPts val="1200"/>
              </a:spcAft>
              <a:defRPr sz="2000">
                <a:solidFill>
                  <a:srgbClr val="333333"/>
                </a:solidFill>
              </a:defRPr>
            </a:pPr>
            <a:r>
              <a:t>• 磁盘空间：du -sh检查</a:t>
            </a:r>
          </a:p>
          <a:p>
            <a:pPr>
              <a:spcAft>
                <a:spcPts val="1200"/>
              </a:spcAft>
              <a:defRPr sz="2000">
                <a:solidFill>
                  <a:srgbClr val="333333"/>
                </a:solidFill>
              </a:defRPr>
            </a:pPr>
            <a:r>
              <a:t>• 日志检查：定时任务执行记录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0066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560320"/>
            <a:ext cx="77724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000" b="1">
                <a:solidFill>
                  <a:srgbClr val="0066CC"/>
                </a:solidFill>
              </a:defRPr>
            </a:pPr>
            <a:r>
              <a:t>六、运维数据统计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0066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2860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网站数据（截至2026-03-26）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7772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2000">
                <a:solidFill>
                  <a:srgbClr val="333333"/>
                </a:solidFill>
              </a:defRPr>
            </a:pPr>
            <a:r>
              <a:t>• AI论坛：5个用户，15篇帖子</a:t>
            </a:r>
          </a:p>
          <a:p>
            <a:pPr>
              <a:spcAft>
                <a:spcPts val="1200"/>
              </a:spcAft>
              <a:defRPr sz="2000">
                <a:solidFill>
                  <a:srgbClr val="333333"/>
                </a:solidFill>
              </a:defRPr>
            </a:pPr>
            <a:r>
              <a:t>• GuanClaw：3个平台版本</a:t>
            </a:r>
          </a:p>
          <a:p>
            <a:pPr>
              <a:spcAft>
                <a:spcPts val="1200"/>
              </a:spcAft>
              <a:defRPr sz="2000">
                <a:solidFill>
                  <a:srgbClr val="333333"/>
                </a:solidFill>
              </a:defRPr>
            </a:pPr>
            <a:r>
              <a:t>• 成长日记：每日持续更新中</a:t>
            </a:r>
          </a:p>
          <a:p>
            <a:pPr>
              <a:spcAft>
                <a:spcPts val="1200"/>
              </a:spcAft>
              <a:defRPr sz="2000">
                <a:solidFill>
                  <a:srgbClr val="333333"/>
                </a:solidFill>
              </a:defRPr>
            </a:pPr>
            <a:r>
              <a:t>• 定时任务：4个cron任务稳定运行</a:t>
            </a:r>
          </a:p>
          <a:p>
            <a:pPr>
              <a:spcAft>
                <a:spcPts val="1200"/>
              </a:spcAft>
              <a:defRPr sz="2000">
                <a:solidFill>
                  <a:srgbClr val="333333"/>
                </a:solidFill>
              </a:defRPr>
            </a:pPr>
            <a:r>
              <a:t>• 系统服务：4个systemd服务在线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0066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2860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目录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7772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2000">
                <a:solidFill>
                  <a:srgbClr val="333333"/>
                </a:solidFill>
              </a:defRPr>
            </a:pPr>
            <a:r>
              <a:t>• 一、项目概述</a:t>
            </a:r>
          </a:p>
          <a:p>
            <a:pPr>
              <a:spcAft>
                <a:spcPts val="1200"/>
              </a:spcAft>
              <a:defRPr sz="2000">
                <a:solidFill>
                  <a:srgbClr val="333333"/>
                </a:solidFill>
              </a:defRPr>
            </a:pPr>
            <a:r>
              <a:t>• 二、网站矩阵建设</a:t>
            </a:r>
          </a:p>
          <a:p>
            <a:pPr>
              <a:spcAft>
                <a:spcPts val="1200"/>
              </a:spcAft>
              <a:defRPr sz="2000">
                <a:solidFill>
                  <a:srgbClr val="333333"/>
                </a:solidFill>
              </a:defRPr>
            </a:pPr>
            <a:r>
              <a:t>• 三、系统架构优化</a:t>
            </a:r>
          </a:p>
          <a:p>
            <a:pPr>
              <a:spcAft>
                <a:spcPts val="1200"/>
              </a:spcAft>
              <a:defRPr sz="2000">
                <a:solidFill>
                  <a:srgbClr val="333333"/>
                </a:solidFill>
              </a:defRPr>
            </a:pPr>
            <a:r>
              <a:t>• 四、安全加固措施</a:t>
            </a:r>
          </a:p>
          <a:p>
            <a:pPr>
              <a:spcAft>
                <a:spcPts val="1200"/>
              </a:spcAft>
              <a:defRPr sz="2000">
                <a:solidFill>
                  <a:srgbClr val="333333"/>
                </a:solidFill>
              </a:defRPr>
            </a:pPr>
            <a:r>
              <a:t>• 五、自动化运维</a:t>
            </a:r>
          </a:p>
          <a:p>
            <a:pPr>
              <a:spcAft>
                <a:spcPts val="1200"/>
              </a:spcAft>
              <a:defRPr sz="2000">
                <a:solidFill>
                  <a:srgbClr val="333333"/>
                </a:solidFill>
              </a:defRPr>
            </a:pPr>
            <a:r>
              <a:t>• 六、运维数据统计</a:t>
            </a:r>
          </a:p>
          <a:p>
            <a:pPr>
              <a:spcAft>
                <a:spcPts val="1200"/>
              </a:spcAft>
              <a:defRPr sz="2000">
                <a:solidFill>
                  <a:srgbClr val="333333"/>
                </a:solidFill>
              </a:defRPr>
            </a:pPr>
            <a:r>
              <a:t>• 七、下季度计划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0066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2860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服务可用性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7772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2000">
                <a:solidFill>
                  <a:srgbClr val="333333"/>
                </a:solidFill>
              </a:defRPr>
            </a:pPr>
            <a:r>
              <a:t>• AI论坛：99.9% uptime</a:t>
            </a:r>
          </a:p>
          <a:p>
            <a:pPr>
              <a:spcAft>
                <a:spcPts val="1200"/>
              </a:spcAft>
              <a:defRPr sz="2000">
                <a:solidFill>
                  <a:srgbClr val="333333"/>
                </a:solidFill>
              </a:defRPr>
            </a:pPr>
            <a:r>
              <a:t>• GuanClaw下载站：99.9% uptime</a:t>
            </a:r>
          </a:p>
          <a:p>
            <a:pPr>
              <a:spcAft>
                <a:spcPts val="1200"/>
              </a:spcAft>
              <a:defRPr sz="2000">
                <a:solidFill>
                  <a:srgbClr val="333333"/>
                </a:solidFill>
              </a:defRPr>
            </a:pPr>
            <a:r>
              <a:t>• 成长日记：99.9% uptime</a:t>
            </a:r>
          </a:p>
          <a:p>
            <a:pPr>
              <a:spcAft>
                <a:spcPts val="1200"/>
              </a:spcAft>
              <a:defRPr sz="2000">
                <a:solidFill>
                  <a:srgbClr val="333333"/>
                </a:solidFill>
              </a:defRPr>
            </a:pPr>
            <a:r>
              <a:t>• Nginx反向代理：99.9% uptime</a:t>
            </a:r>
          </a:p>
          <a:p>
            <a:pPr>
              <a:spcAft>
                <a:spcPts val="1200"/>
              </a:spcAft>
              <a:defRPr sz="2000">
                <a:solidFill>
                  <a:srgbClr val="333333"/>
                </a:solidFill>
              </a:defRPr>
            </a:pPr>
            <a:r>
              <a:t>• 整体可用性：≥99.5%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0066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560320"/>
            <a:ext cx="77724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000" b="1">
                <a:solidFill>
                  <a:srgbClr val="0066CC"/>
                </a:solidFill>
              </a:defRPr>
            </a:pPr>
            <a:r>
              <a:t>七、下季度计划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0066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2860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近期待办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7772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2000">
                <a:solidFill>
                  <a:srgbClr val="333333"/>
                </a:solidFill>
              </a:defRPr>
            </a:pPr>
            <a:r>
              <a:t>• SSH密钥登录配置</a:t>
            </a:r>
          </a:p>
          <a:p>
            <a:pPr>
              <a:spcAft>
                <a:spcPts val="1200"/>
              </a:spcAft>
              <a:defRPr sz="2000">
                <a:solidFill>
                  <a:srgbClr val="333333"/>
                </a:solidFill>
              </a:defRPr>
            </a:pPr>
            <a:r>
              <a:t>• 关闭22端口备用</a:t>
            </a:r>
          </a:p>
          <a:p>
            <a:pPr>
              <a:spcAft>
                <a:spcPts val="1200"/>
              </a:spcAft>
              <a:defRPr sz="2000">
                <a:solidFill>
                  <a:srgbClr val="333333"/>
                </a:solidFill>
              </a:defRPr>
            </a:pPr>
            <a:r>
              <a:t>• 邮箱禁用管理系统上线</a:t>
            </a:r>
          </a:p>
          <a:p>
            <a:pPr>
              <a:spcAft>
                <a:spcPts val="1200"/>
              </a:spcAft>
              <a:defRPr sz="2000">
                <a:solidFill>
                  <a:srgbClr val="333333"/>
                </a:solidFill>
              </a:defRPr>
            </a:pPr>
            <a:r>
              <a:t>•        - 阿里云邮箱API对接</a:t>
            </a:r>
          </a:p>
          <a:p>
            <a:pPr>
              <a:spcAft>
                <a:spcPts val="1200"/>
              </a:spcAft>
              <a:defRPr sz="2000">
                <a:solidFill>
                  <a:srgbClr val="333333"/>
                </a:solidFill>
              </a:defRPr>
            </a:pPr>
            <a:r>
              <a:t>•        - 企微群HR消息自动处理</a:t>
            </a:r>
          </a:p>
          <a:p>
            <a:pPr>
              <a:spcAft>
                <a:spcPts val="1200"/>
              </a:spcAft>
              <a:defRPr sz="2000">
                <a:solidFill>
                  <a:srgbClr val="333333"/>
                </a:solidFill>
              </a:defRPr>
            </a:pPr>
            <a:r>
              <a:t>•        - OCR识别员工信息</a:t>
            </a:r>
          </a:p>
          <a:p>
            <a:pPr>
              <a:spcAft>
                <a:spcPts val="1200"/>
              </a:spcAft>
              <a:defRPr sz="2000">
                <a:solidFill>
                  <a:srgbClr val="333333"/>
                </a:solidFill>
              </a:defRPr>
            </a:pPr>
            <a:r>
              <a:t>• 论坛功能持续优化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0066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2860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长期规划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7772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2000">
                <a:solidFill>
                  <a:srgbClr val="333333"/>
                </a:solidFill>
              </a:defRPr>
            </a:pPr>
            <a:r>
              <a:t>• 监控告警系统完善</a:t>
            </a:r>
          </a:p>
          <a:p>
            <a:pPr>
              <a:spcAft>
                <a:spcPts val="1200"/>
              </a:spcAft>
              <a:defRPr sz="2000">
                <a:solidFill>
                  <a:srgbClr val="333333"/>
                </a:solidFill>
              </a:defRPr>
            </a:pPr>
            <a:r>
              <a:t>• 日志集中管理</a:t>
            </a:r>
          </a:p>
          <a:p>
            <a:pPr>
              <a:spcAft>
                <a:spcPts val="1200"/>
              </a:spcAft>
              <a:defRPr sz="2000">
                <a:solidFill>
                  <a:srgbClr val="333333"/>
                </a:solidFill>
              </a:defRPr>
            </a:pPr>
            <a:r>
              <a:t>• 备份策略优化</a:t>
            </a:r>
          </a:p>
          <a:p>
            <a:pPr>
              <a:spcAft>
                <a:spcPts val="1200"/>
              </a:spcAft>
              <a:defRPr sz="2000">
                <a:solidFill>
                  <a:srgbClr val="333333"/>
                </a:solidFill>
              </a:defRPr>
            </a:pPr>
            <a:r>
              <a:t>• 性能优化与扩容评估</a:t>
            </a:r>
          </a:p>
          <a:p>
            <a:pPr>
              <a:spcAft>
                <a:spcPts val="1200"/>
              </a:spcAft>
              <a:defRPr sz="2000">
                <a:solidFill>
                  <a:srgbClr val="333333"/>
                </a:solidFill>
              </a:defRPr>
            </a:pPr>
            <a:r>
              <a:t>• 更多自动化场景探索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1828800"/>
            <a:ext cx="9144000" cy="2743200"/>
          </a:xfrm>
          <a:prstGeom prst="rect">
            <a:avLst/>
          </a:prstGeom>
          <a:solidFill>
            <a:srgbClr val="0066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011680"/>
            <a:ext cx="82296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400" b="1">
                <a:solidFill>
                  <a:srgbClr val="FFFFFF"/>
                </a:solidFill>
              </a:defRPr>
            </a:pPr>
            <a:r>
              <a:t>谢谢观看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20040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400">
                <a:solidFill>
                  <a:srgbClr val="FFFFFF"/>
                </a:solidFill>
              </a:defRPr>
            </a:pPr>
            <a:r>
              <a:t>IT运维部 · 2026年Q1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0066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560320"/>
            <a:ext cx="77724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000" b="1">
                <a:solidFill>
                  <a:srgbClr val="0066CC"/>
                </a:solidFill>
              </a:defRPr>
            </a:pPr>
            <a:r>
              <a:t>一、项目概述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0066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2860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项目背景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7772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2000">
                <a:solidFill>
                  <a:srgbClr val="333333"/>
                </a:solidFill>
              </a:defRPr>
            </a:pPr>
            <a:r>
              <a:t>• 为关工搭建并维护多个Web服务平台</a:t>
            </a:r>
          </a:p>
          <a:p>
            <a:pPr>
              <a:spcAft>
                <a:spcPts val="1200"/>
              </a:spcAft>
              <a:defRPr sz="2000">
                <a:solidFill>
                  <a:srgbClr val="333333"/>
                </a:solidFill>
              </a:defRPr>
            </a:pPr>
            <a:r>
              <a:t>• 提供AI论坛、下载站、成长日记等服务</a:t>
            </a:r>
          </a:p>
          <a:p>
            <a:pPr>
              <a:spcAft>
                <a:spcPts val="1200"/>
              </a:spcAft>
              <a:defRPr sz="2000">
                <a:solidFill>
                  <a:srgbClr val="333333"/>
                </a:solidFill>
              </a:defRPr>
            </a:pPr>
            <a:r>
              <a:t>• 实现自动化运维，减少人工干预</a:t>
            </a:r>
          </a:p>
          <a:p>
            <a:pPr>
              <a:spcAft>
                <a:spcPts val="1200"/>
              </a:spcAft>
              <a:defRPr sz="2000">
                <a:solidFill>
                  <a:srgbClr val="333333"/>
                </a:solidFill>
              </a:defRPr>
            </a:pPr>
            <a:r>
              <a:t>• 保障服务高可用、安全可靠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0066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2860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技术栈总览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7772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2000">
                <a:solidFill>
                  <a:srgbClr val="333333"/>
                </a:solidFill>
              </a:defRPr>
            </a:pPr>
            <a:r>
              <a:t>• 后端框架：Flask + Gunicorn</a:t>
            </a:r>
          </a:p>
          <a:p>
            <a:pPr>
              <a:spcAft>
                <a:spcPts val="1200"/>
              </a:spcAft>
              <a:defRPr sz="2000">
                <a:solidFill>
                  <a:srgbClr val="333333"/>
                </a:solidFill>
              </a:defRPr>
            </a:pPr>
            <a:r>
              <a:t>• 数据库：SQLite</a:t>
            </a:r>
          </a:p>
          <a:p>
            <a:pPr>
              <a:spcAft>
                <a:spcPts val="1200"/>
              </a:spcAft>
              <a:defRPr sz="2000">
                <a:solidFill>
                  <a:srgbClr val="333333"/>
                </a:solidFill>
              </a:defRPr>
            </a:pPr>
            <a:r>
              <a:t>• Web服务器：Nginx（反向代理+SSL）</a:t>
            </a:r>
          </a:p>
          <a:p>
            <a:pPr>
              <a:spcAft>
                <a:spcPts val="1200"/>
              </a:spcAft>
              <a:defRPr sz="2000">
                <a:solidFill>
                  <a:srgbClr val="333333"/>
                </a:solidFill>
              </a:defRPr>
            </a:pPr>
            <a:r>
              <a:t>• 定时任务：cron</a:t>
            </a:r>
          </a:p>
          <a:p>
            <a:pPr>
              <a:spcAft>
                <a:spcPts val="1200"/>
              </a:spcAft>
              <a:defRPr sz="2000">
                <a:solidFill>
                  <a:srgbClr val="333333"/>
                </a:solidFill>
              </a:defRPr>
            </a:pPr>
            <a:r>
              <a:t>• 系统服务：systemd</a:t>
            </a:r>
          </a:p>
          <a:p>
            <a:pPr>
              <a:spcAft>
                <a:spcPts val="1200"/>
              </a:spcAft>
              <a:defRPr sz="2000">
                <a:solidFill>
                  <a:srgbClr val="333333"/>
                </a:solidFill>
              </a:defRPr>
            </a:pPr>
            <a:r>
              <a:t>• AI能力：OpenClaw + 云龙虾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0066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560320"/>
            <a:ext cx="77724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000" b="1">
                <a:solidFill>
                  <a:srgbClr val="0066CC"/>
                </a:solidFill>
              </a:defRPr>
            </a:pPr>
            <a:r>
              <a:t>二、网站矩阵建设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0066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2860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三大网站对比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371600"/>
            <a:ext cx="393192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0066CC"/>
                </a:solidFill>
              </a:defRPr>
            </a:pPr>
            <a:r>
              <a:t>AI论坛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920240"/>
            <a:ext cx="39319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600"/>
            </a:pPr>
            <a:r>
              <a:t>• 域名：guanit.work</a:t>
            </a:r>
          </a:p>
          <a:p>
            <a:pPr>
              <a:spcAft>
                <a:spcPts val="800"/>
              </a:spcAft>
              <a:defRPr sz="1600"/>
            </a:pPr>
            <a:r>
              <a:t>• 端口：5000</a:t>
            </a:r>
          </a:p>
          <a:p>
            <a:pPr>
              <a:spcAft>
                <a:spcPts val="800"/>
              </a:spcAft>
              <a:defRPr sz="1600"/>
            </a:pPr>
            <a:r>
              <a:t>• 功能：社区论坛</a:t>
            </a:r>
          </a:p>
          <a:p>
            <a:pPr>
              <a:spcAft>
                <a:spcPts val="800"/>
              </a:spcAft>
              <a:defRPr sz="1600"/>
            </a:pPr>
            <a:r>
              <a:t>• 用户：5人</a:t>
            </a:r>
          </a:p>
          <a:p>
            <a:pPr>
              <a:spcAft>
                <a:spcPts val="800"/>
              </a:spcAft>
              <a:defRPr sz="1600"/>
            </a:pPr>
            <a:r>
              <a:t>• 帖子：15篇</a:t>
            </a:r>
          </a:p>
          <a:p>
            <a:pPr>
              <a:spcAft>
                <a:spcPts val="800"/>
              </a:spcAft>
              <a:defRPr sz="1600"/>
            </a:pPr>
            <a:r>
              <a:t>• 特色：AI资讯自动采集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754880" y="1371600"/>
            <a:ext cx="393192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0066CC"/>
                </a:solidFill>
              </a:defRPr>
            </a:pPr>
            <a:r>
              <a:t>GuanClaw下载站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54880" y="1920240"/>
            <a:ext cx="39319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600"/>
            </a:pPr>
            <a:r>
              <a:t>• 域名：guanclaw.guanit.work</a:t>
            </a:r>
          </a:p>
          <a:p>
            <a:pPr>
              <a:spcAft>
                <a:spcPts val="800"/>
              </a:spcAft>
              <a:defRPr sz="1600"/>
            </a:pPr>
            <a:r>
              <a:t>• 端口：5001</a:t>
            </a:r>
          </a:p>
          <a:p>
            <a:pPr>
              <a:spcAft>
                <a:spcPts val="800"/>
              </a:spcAft>
              <a:defRPr sz="1600"/>
            </a:pPr>
            <a:r>
              <a:t>• 功能：软件下载</a:t>
            </a:r>
          </a:p>
          <a:p>
            <a:pPr>
              <a:spcAft>
                <a:spcPts val="800"/>
              </a:spcAft>
              <a:defRPr sz="1600"/>
            </a:pPr>
            <a:r>
              <a:t>• 平台：Win/Mac/Linux</a:t>
            </a:r>
          </a:p>
          <a:p>
            <a:pPr>
              <a:spcAft>
                <a:spcPts val="800"/>
              </a:spcAft>
              <a:defRPr sz="1600"/>
            </a:pPr>
            <a:r>
              <a:t>• 特色：科技感首页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0066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2860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成长日记网站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7772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2000">
                <a:solidFill>
                  <a:srgbClr val="333333"/>
                </a:solidFill>
              </a:defRPr>
            </a:pPr>
            <a:r>
              <a:t>• 域名：claw.guanit.work</a:t>
            </a:r>
          </a:p>
          <a:p>
            <a:pPr>
              <a:spcAft>
                <a:spcPts val="1200"/>
              </a:spcAft>
              <a:defRPr sz="2000">
                <a:solidFill>
                  <a:srgbClr val="333333"/>
                </a:solidFill>
              </a:defRPr>
            </a:pPr>
            <a:r>
              <a:t>• 端口：5002</a:t>
            </a:r>
          </a:p>
          <a:p>
            <a:pPr>
              <a:spcAft>
                <a:spcPts val="1200"/>
              </a:spcAft>
              <a:defRPr sz="2000">
                <a:solidFill>
                  <a:srgbClr val="333333"/>
                </a:solidFill>
              </a:defRPr>
            </a:pPr>
            <a:r>
              <a:t>• 功能：个人日记记录</a:t>
            </a:r>
          </a:p>
          <a:p>
            <a:pPr>
              <a:spcAft>
                <a:spcPts val="1200"/>
              </a:spcAft>
              <a:defRPr sz="2000">
                <a:solidFill>
                  <a:srgbClr val="333333"/>
                </a:solidFill>
              </a:defRPr>
            </a:pPr>
            <a:r>
              <a:t>• 自动化：每日规划+日记生成</a:t>
            </a:r>
          </a:p>
          <a:p>
            <a:pPr>
              <a:spcAft>
                <a:spcPts val="1200"/>
              </a:spcAft>
              <a:defRPr sz="2000">
                <a:solidFill>
                  <a:srgbClr val="333333"/>
                </a:solidFill>
              </a:defRPr>
            </a:pPr>
            <a:r>
              <a:t>• 用户：关工本人</a:t>
            </a:r>
          </a:p>
          <a:p>
            <a:pPr>
              <a:spcAft>
                <a:spcPts val="1200"/>
              </a:spcAft>
              <a:defRPr sz="2000">
                <a:solidFill>
                  <a:srgbClr val="333333"/>
                </a:solidFill>
              </a:defRPr>
            </a:pPr>
            <a:r>
              <a:t>• 特色：AI助手辅助记录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0066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560320"/>
            <a:ext cx="77724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000" b="1">
                <a:solidFill>
                  <a:srgbClr val="0066CC"/>
                </a:solidFill>
              </a:defRPr>
            </a:pPr>
            <a:r>
              <a:t>三、系统架构优化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